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69" r:id="rId7"/>
    <p:sldId id="278" r:id="rId8"/>
    <p:sldId id="259" r:id="rId9"/>
    <p:sldId id="268" r:id="rId10"/>
    <p:sldId id="260" r:id="rId11"/>
    <p:sldId id="270" r:id="rId12"/>
    <p:sldId id="265" r:id="rId13"/>
    <p:sldId id="262" r:id="rId14"/>
    <p:sldId id="263" r:id="rId15"/>
    <p:sldId id="264" r:id="rId16"/>
    <p:sldId id="275" r:id="rId17"/>
    <p:sldId id="282" r:id="rId18"/>
    <p:sldId id="271" r:id="rId19"/>
    <p:sldId id="274" r:id="rId20"/>
    <p:sldId id="280" r:id="rId21"/>
    <p:sldId id="272" r:id="rId22"/>
    <p:sldId id="279" r:id="rId23"/>
    <p:sldId id="277" r:id="rId24"/>
    <p:sldId id="266" r:id="rId25"/>
    <p:sldId id="267" r:id="rId26"/>
    <p:sldId id="258" r:id="rId27"/>
    <p:sldId id="283" r:id="rId28"/>
    <p:sldId id="281" r:id="rId29"/>
    <p:sldId id="261" r:id="rId30"/>
  </p:sldIdLst>
  <p:sldSz cx="9144000" cy="6858000" type="screen4x3"/>
  <p:notesSz cx="6858000" cy="9144000"/>
  <p:embeddedFontLst>
    <p:embeddedFont>
      <p:font typeface="Arv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Economica" panose="020B0604020202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212745"/>
    <a:srgbClr val="F98512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76A36-3726-5835-A23D-084920933731}" v="14" dt="2019-11-25T19:29:09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5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86CB75-0699-4EF8-A205-6A68204741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93C3-9C07-433D-B5C8-CD6D98943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E1995-9942-4A9E-85F5-D25A6F5DD500}" type="datetimeFigureOut">
              <a:rPr lang="en-IN" smtClean="0"/>
              <a:t>25-11-2019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8612A-B8EE-45C2-B202-EF6061692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656C2-1E83-4BC4-861C-7153EC653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E3E6-B234-4217-80D9-D73633430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765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 to better caption MSE near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48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 =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err="1"/>
              <a:t>Bohot</a:t>
            </a:r>
            <a:r>
              <a:rPr lang="en-IN"/>
              <a:t> </a:t>
            </a:r>
            <a:r>
              <a:rPr lang="en-IN" err="1"/>
              <a:t>sare</a:t>
            </a:r>
            <a:r>
              <a:rPr lang="en-IN"/>
              <a:t> </a:t>
            </a:r>
            <a:r>
              <a:rPr lang="en-IN" err="1"/>
              <a:t>coner</a:t>
            </a:r>
            <a:r>
              <a:rPr lang="en-IN"/>
              <a:t> cases, because bicubic sees </a:t>
            </a:r>
            <a:r>
              <a:rPr lang="en-IN" err="1"/>
              <a:t>aaju</a:t>
            </a:r>
            <a:r>
              <a:rPr lang="en-IN"/>
              <a:t> baju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9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Put patches </a:t>
            </a:r>
            <a:r>
              <a:rPr lang="en-IN" err="1"/>
              <a:t>wala</a:t>
            </a:r>
            <a:r>
              <a:rPr lang="en-IN"/>
              <a:t>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Vdsr</a:t>
            </a:r>
            <a:r>
              <a:rPr lang="en-IN" dirty="0"/>
              <a:t>, </a:t>
            </a:r>
            <a:r>
              <a:rPr lang="en-IN" dirty="0" err="1"/>
              <a:t>drrn,oadnn</a:t>
            </a:r>
            <a:endParaRPr lang="en-IN" dirty="0"/>
          </a:p>
          <a:p>
            <a:r>
              <a:rPr lang="en-IN" dirty="0" err="1"/>
              <a:t>Srresnet,edsr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 = 16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Min Diff, is Minimum PSNR gain, by training on best &amp; second best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Gaussian density estimation, of PSNR from bicubic of all training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Order on X-axis from previous slides are reversed as per our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Disk batching is commonly used in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5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Normalised reverse </a:t>
            </a:r>
            <a:r>
              <a:rPr lang="en-IN" dirty="0" err="1"/>
              <a:t>cumulatve</a:t>
            </a:r>
            <a:r>
              <a:rPr lang="en-IN" dirty="0"/>
              <a:t> </a:t>
            </a:r>
            <a:r>
              <a:rPr lang="en-IN" dirty="0" err="1"/>
              <a:t>dist</a:t>
            </a:r>
            <a:r>
              <a:rPr lang="en-IN" dirty="0"/>
              <a:t> of 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8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56084" y="16936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Indian Institute of Science</a:t>
            </a:r>
          </a:p>
          <a:p>
            <a:pPr>
              <a:lnSpc>
                <a:spcPts val="1400"/>
              </a:lnSpc>
              <a:spcAft>
                <a:spcPts val="300"/>
              </a:spcAft>
            </a:pPr>
            <a:r>
              <a:rPr lang="en-US" sz="11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Bangalore, India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  <a:spcAft>
                <a:spcPts val="200"/>
              </a:spcAft>
            </a:pPr>
            <a:r>
              <a:rPr lang="hi-IN" sz="1000" b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भारतीय विज्ञान संस्थान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ts val="1200"/>
              </a:lnSpc>
            </a:pPr>
            <a:r>
              <a:rPr lang="hi-IN" sz="1000" err="1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बंगलौर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,</a:t>
            </a:r>
            <a:r>
              <a:rPr lang="hi-IN" sz="10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</a:rPr>
              <a:t> भारत</a:t>
            </a:r>
            <a:endParaRPr lang="en-US" sz="11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00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1" name="Picture 20" descr="http://www.iisc.ernet.in/fa/images/IIsc_logo.jpg"/>
          <p:cNvPicPr/>
          <p:nvPr/>
        </p:nvPicPr>
        <p:blipFill>
          <a:blip r:embed="rId2" cstate="print">
            <a:duotone>
              <a:srgbClr val="9C6A6A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79782"/>
            <a:ext cx="684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://www.iisc.ernet.in/fa/images/IIsc_logo.jpg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" y="58266"/>
            <a:ext cx="684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E0-259 Data Analytics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12C05B-9684-4E9A-80AF-97504A8727D2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F4068B-5105-40D6-AB55-0C6BEE262A79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C91832-4260-4F77-83EB-5AE777F94B30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54" name="Picture 53" descr="http://www.iisc.ernet.in/fa/images/IIsc_logo.jpg">
              <a:extLst>
                <a:ext uri="{FF2B5EF4-FFF2-40B4-BE49-F238E27FC236}">
                  <a16:creationId xmlns:a16="http://schemas.microsoft.com/office/drawing/2014/main" id="{C0F8518A-6B32-46B1-B1D3-381788037BD5}"/>
                </a:ext>
              </a:extLst>
            </p:cNvPr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C9F460-A8A7-4A67-8353-6F940A86E152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223E0F-2E0A-4ECE-964F-E973D96E1CCC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F7383B-8630-4A56-8426-5B733FED4361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C07E33-609A-4092-8105-0A145392F959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B58375-0D0D-48DA-BDFA-025739ECF52B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99EFE7-8165-4DA1-AEAC-AE01C23AC0C8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F3C5F7-1B01-45B7-9F1C-93A4D7857C0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C23FDD-BE34-4D23-9A4B-14F4D5C25926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32" name="Picture 31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Rectangle 3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8FAD28-9CF3-4CD9-B681-05EAA98A5CA7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032071-B903-4EF3-8A69-18B6A9BCE6CD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09182B-F2BF-468C-8310-C05ADC263DA9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42" name="Picture 41" descr="http://www.iisc.ernet.in/fa/images/IIsc_logo.jpg">
              <a:extLst>
                <a:ext uri="{FF2B5EF4-FFF2-40B4-BE49-F238E27FC236}">
                  <a16:creationId xmlns:a16="http://schemas.microsoft.com/office/drawing/2014/main" id="{92F85E40-3D1C-4AB7-BCC3-DE2C1AB3249C}"/>
                </a:ext>
              </a:extLst>
            </p:cNvPr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52296E-364F-47B1-8534-DF118FCE6E43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ED6D4A-C96D-443D-9B1D-4367DB0953E0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617505A-459C-4D0B-BC53-7B35419C03BC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F9E7B0-4B57-4BEE-819E-F19487B79692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C35576-530A-474B-990E-89EF44861083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731E99-2A0D-4F1C-8210-4C24B8241BC9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643018-EDA8-433C-8C07-01874BFD2F5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E7E180-30A9-443B-BDA3-AFCD288B8B9D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E0-259 Data Analytics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rgbClr val="5ECCF3">
                    <a:lumMod val="20000"/>
                    <a:lumOff val="80000"/>
                  </a:srgbClr>
                </a:gs>
                <a:gs pos="86000">
                  <a:srgbClr val="5ECCF3">
                    <a:lumMod val="60000"/>
                    <a:lumOff val="40000"/>
                  </a:srgbClr>
                </a:gs>
                <a:gs pos="54000">
                  <a:srgbClr val="5ECCF3">
                    <a:lumMod val="40000"/>
                    <a:lumOff val="60000"/>
                  </a:srgbClr>
                </a:gs>
                <a:gs pos="100000">
                  <a:srgbClr val="5ECCF3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Picture 35" descr="http://www.iisc.ernet.in/fa/images/IIsc_logo.jpg"/>
            <p:cNvPicPr>
              <a:picLocks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E67C8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" y="-35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5DCEAF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ression.cc/challeng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hyperlink" Target="https://en.wikipedia.org/wiki/Bicubic_interpolation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vo"/>
              </a:rPr>
              <a:t>Single Image</a:t>
            </a:r>
            <a:br>
              <a:rPr lang="en-US" dirty="0">
                <a:latin typeface="Arvo"/>
              </a:rPr>
            </a:br>
            <a:r>
              <a:rPr lang="en-US" dirty="0">
                <a:latin typeface="Arvo"/>
              </a:rPr>
              <a:t>Super Resolution</a:t>
            </a:r>
            <a:br>
              <a:rPr lang="en-US" dirty="0">
                <a:latin typeface="Arvo"/>
              </a:rPr>
            </a:br>
            <a:r>
              <a:rPr lang="en-US" dirty="0">
                <a:latin typeface="Arvo"/>
              </a:rPr>
              <a:t>(SISR)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22273"/>
            <a:ext cx="6858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Economica"/>
              </a:rPr>
              <a:t>Achint Chaudhary</a:t>
            </a:r>
          </a:p>
          <a:p>
            <a:r>
              <a:rPr lang="en-US" sz="2000" dirty="0">
                <a:latin typeface="Economica"/>
              </a:rPr>
              <a:t>D Awadhesh Tanwar</a:t>
            </a:r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SRResNet Architecture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0DBE73-8B3E-4FEB-8DB4-638E3436B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5"/>
          <a:stretch/>
        </p:blipFill>
        <p:spPr>
          <a:xfrm>
            <a:off x="751742" y="1570467"/>
            <a:ext cx="7798780" cy="2245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11BA8F5-D323-4DE3-82F3-CA5E7249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59" y="3820418"/>
            <a:ext cx="5640680" cy="2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08158"/>
            <a:ext cx="8154037" cy="1325563"/>
          </a:xfrm>
        </p:spPr>
        <p:txBody>
          <a:bodyPr>
            <a:normAutofit/>
          </a:bodyPr>
          <a:lstStyle/>
          <a:p>
            <a:r>
              <a:rPr lang="en-IN" sz="4300" dirty="0"/>
              <a:t>Output images &amp; PSNR values</a:t>
            </a:r>
            <a:endParaRPr lang="en-US" sz="4300" dirty="0"/>
          </a:p>
        </p:txBody>
      </p:sp>
      <p:pic>
        <p:nvPicPr>
          <p:cNvPr id="10" name="Picture 10" descr="A close up of a child wearing a hat&#10;&#10;Description generated with high confidence">
            <a:extLst>
              <a:ext uri="{FF2B5EF4-FFF2-40B4-BE49-F238E27FC236}">
                <a16:creationId xmlns:a16="http://schemas.microsoft.com/office/drawing/2014/main" id="{B4A90730-A95D-4252-812A-5D4CF5E7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" t="-111" b="2665"/>
          <a:stretch/>
        </p:blipFill>
        <p:spPr>
          <a:xfrm>
            <a:off x="562799" y="1681616"/>
            <a:ext cx="2591744" cy="31038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sp>
        <p:nvSpPr>
          <p:cNvPr id="12" name="Google Shape;181;p31">
            <a:extLst>
              <a:ext uri="{FF2B5EF4-FFF2-40B4-BE49-F238E27FC236}">
                <a16:creationId xmlns:a16="http://schemas.microsoft.com/office/drawing/2014/main" id="{275C7E36-2DA0-486F-8863-C557051700C5}"/>
              </a:ext>
            </a:extLst>
          </p:cNvPr>
          <p:cNvSpPr txBox="1"/>
          <p:nvPr/>
        </p:nvSpPr>
        <p:spPr>
          <a:xfrm>
            <a:off x="1092021" y="4899692"/>
            <a:ext cx="1533300" cy="55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30.83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LR</a:t>
            </a:r>
            <a:b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(Bicubic)</a:t>
            </a:r>
            <a:endParaRPr lang="en-IN" sz="1800" dirty="0">
              <a:solidFill>
                <a:schemeClr val="dk1"/>
              </a:solidFill>
              <a:ea typeface="Times New Roman"/>
            </a:endParaRPr>
          </a:p>
        </p:txBody>
      </p:sp>
      <p:pic>
        <p:nvPicPr>
          <p:cNvPr id="13" name="Picture 13" descr="A close up of a child wearing a hat&#10;&#10;Description generated with very high confidence">
            <a:extLst>
              <a:ext uri="{FF2B5EF4-FFF2-40B4-BE49-F238E27FC236}">
                <a16:creationId xmlns:a16="http://schemas.microsoft.com/office/drawing/2014/main" id="{73251A5F-1E55-4DB5-A464-5181BEC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92" y="1681616"/>
            <a:ext cx="2503609" cy="3108813"/>
          </a:xfrm>
          <a:prstGeom prst="rect">
            <a:avLst/>
          </a:prstGeom>
        </p:spPr>
      </p:pic>
      <p:sp>
        <p:nvSpPr>
          <p:cNvPr id="15" name="Google Shape;179;p31">
            <a:extLst>
              <a:ext uri="{FF2B5EF4-FFF2-40B4-BE49-F238E27FC236}">
                <a16:creationId xmlns:a16="http://schemas.microsoft.com/office/drawing/2014/main" id="{57117756-9FB3-47FD-8107-4E1594BF74E8}"/>
              </a:ext>
            </a:extLst>
          </p:cNvPr>
          <p:cNvSpPr txBox="1"/>
          <p:nvPr/>
        </p:nvSpPr>
        <p:spPr>
          <a:xfrm>
            <a:off x="3918496" y="4938157"/>
            <a:ext cx="1682400" cy="55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32.50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SRResNet</a:t>
            </a:r>
          </a:p>
          <a:p>
            <a:pPr algn="ctr"/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/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14999"/>
                  </a:lnSpc>
                </a:pPr>
                <a14:m>
                  <m:oMath xmlns:m="http://schemas.openxmlformats.org/officeDocument/2006/math">
                    <m:r>
                      <a:rPr lang="en" sz="24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∞</m:t>
                    </m:r>
                  </m:oMath>
                </a14:m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 dB</a:t>
                </a:r>
              </a:p>
              <a:p>
                <a:pPr algn="ctr">
                  <a:lnSpc>
                    <a:spcPct val="114999"/>
                  </a:lnSpc>
                </a:pPr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Ground Truth</a:t>
                </a:r>
                <a:endParaRPr 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blipFill>
                <a:blip r:embed="rId4"/>
                <a:stretch>
                  <a:fillRect b="-80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9" descr="A close up of a person wearing a hat&#10;&#10;Description generated with very high confidence">
            <a:extLst>
              <a:ext uri="{FF2B5EF4-FFF2-40B4-BE49-F238E27FC236}">
                <a16:creationId xmlns:a16="http://schemas.microsoft.com/office/drawing/2014/main" id="{013546BB-965B-4893-AB08-7F65E5B03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16" b="42159"/>
          <a:stretch/>
        </p:blipFill>
        <p:spPr>
          <a:xfrm>
            <a:off x="6286030" y="1681103"/>
            <a:ext cx="2496657" cy="3111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509E-29B9-4826-AB59-49288E6BB4F0}"/>
              </a:ext>
            </a:extLst>
          </p:cNvPr>
          <p:cNvSpPr txBox="1"/>
          <p:nvPr/>
        </p:nvSpPr>
        <p:spPr>
          <a:xfrm>
            <a:off x="4971350" y="6080510"/>
            <a:ext cx="208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PSNR Gain 1.67 dB</a:t>
            </a:r>
            <a:endParaRPr lang="en-IN" dirty="0">
              <a:solidFill>
                <a:schemeClr val="dk1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91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0" y="551790"/>
            <a:ext cx="810238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Mean PSNR Gain over Bicubic on separate SRResNet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66751B-7BEA-43CA-8BEF-9DD9FA647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697073"/>
              </p:ext>
            </p:extLst>
          </p:nvPr>
        </p:nvGraphicFramePr>
        <p:xfrm>
          <a:off x="485641" y="1877353"/>
          <a:ext cx="840779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79">
                  <a:extLst>
                    <a:ext uri="{9D8B030D-6E8A-4147-A177-3AD203B41FA5}">
                      <a16:colId xmlns:a16="http://schemas.microsoft.com/office/drawing/2014/main" val="3177841785"/>
                    </a:ext>
                  </a:extLst>
                </a:gridCol>
                <a:gridCol w="914830">
                  <a:extLst>
                    <a:ext uri="{9D8B030D-6E8A-4147-A177-3AD203B41FA5}">
                      <a16:colId xmlns:a16="http://schemas.microsoft.com/office/drawing/2014/main" val="2551783610"/>
                    </a:ext>
                  </a:extLst>
                </a:gridCol>
                <a:gridCol w="1035929">
                  <a:extLst>
                    <a:ext uri="{9D8B030D-6E8A-4147-A177-3AD203B41FA5}">
                      <a16:colId xmlns:a16="http://schemas.microsoft.com/office/drawing/2014/main" val="4171542538"/>
                    </a:ext>
                  </a:extLst>
                </a:gridCol>
                <a:gridCol w="1963513">
                  <a:extLst>
                    <a:ext uri="{9D8B030D-6E8A-4147-A177-3AD203B41FA5}">
                      <a16:colId xmlns:a16="http://schemas.microsoft.com/office/drawing/2014/main" val="1360845370"/>
                    </a:ext>
                  </a:extLst>
                </a:gridCol>
                <a:gridCol w="1454731">
                  <a:extLst>
                    <a:ext uri="{9D8B030D-6E8A-4147-A177-3AD203B41FA5}">
                      <a16:colId xmlns:a16="http://schemas.microsoft.com/office/drawing/2014/main" val="312433259"/>
                    </a:ext>
                  </a:extLst>
                </a:gridCol>
                <a:gridCol w="1044816">
                  <a:extLst>
                    <a:ext uri="{9D8B030D-6E8A-4147-A177-3AD203B41FA5}">
                      <a16:colId xmlns:a16="http://schemas.microsoft.com/office/drawing/2014/main" val="2796712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Test/Valid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Flickr2K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CLIC-professional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CLIC-mobile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Min Diff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11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3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CLIC-professional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12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BSDS100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24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Manga109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3.03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9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95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49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6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96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Urban100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29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5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67" y="1544271"/>
            <a:ext cx="7886700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Why (&amp; How) training on different dataset matter?</a:t>
            </a:r>
          </a:p>
          <a:p>
            <a:r>
              <a:rPr lang="en-GB" dirty="0">
                <a:cs typeface="Calibri"/>
              </a:rPr>
              <a:t>Fine details are difficult to recover from Bicubic</a:t>
            </a:r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C3AF395-50A8-472E-AD1B-605F81C0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91" y="2613361"/>
            <a:ext cx="5671217" cy="39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73650504-C5CD-4292-AF10-B63C4DEC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1371442"/>
            <a:ext cx="3401482" cy="2366172"/>
          </a:xfrm>
          <a:prstGeom prst="rect">
            <a:avLst/>
          </a:prstGeom>
        </p:spPr>
      </p:pic>
      <p:pic>
        <p:nvPicPr>
          <p:cNvPr id="17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05DD1F46-2BD4-4E70-99F5-DA1F6E6F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443"/>
            <a:ext cx="3401483" cy="2366171"/>
          </a:xfrm>
          <a:prstGeom prst="rect">
            <a:avLst/>
          </a:prstGeom>
        </p:spPr>
      </p:pic>
      <p:pic>
        <p:nvPicPr>
          <p:cNvPr id="21" name="Picture 2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29A3F2B-B6EA-4A23-A40D-FBE3445A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" y="3839836"/>
            <a:ext cx="3401482" cy="2414293"/>
          </a:xfrm>
          <a:prstGeom prst="rect">
            <a:avLst/>
          </a:prstGeom>
        </p:spPr>
      </p:pic>
      <p:pic>
        <p:nvPicPr>
          <p:cNvPr id="23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E25F4907-D807-453E-8D43-A98C29EE8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39836"/>
            <a:ext cx="3401482" cy="24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 Sampling (Exp 2.)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Batches from disk are taken uniformly for training</a:t>
            </a:r>
            <a:br>
              <a:rPr lang="en-GB" dirty="0">
                <a:ea typeface="+mn-lt"/>
                <a:cs typeface="+mn-lt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Observation from Exp 1., motivates us to use some </a:t>
            </a:r>
            <a:r>
              <a:rPr lang="en-GB" b="1" dirty="0">
                <a:cs typeface="Calibri"/>
              </a:rPr>
              <a:t>specific sampling </a:t>
            </a:r>
            <a:r>
              <a:rPr lang="en-GB" dirty="0">
                <a:cs typeface="Calibri"/>
              </a:rPr>
              <a:t>mechanism</a:t>
            </a:r>
            <a:br>
              <a:rPr lang="en-GB" dirty="0">
                <a:cs typeface="Calibri"/>
              </a:rPr>
            </a:br>
            <a:endParaRPr lang="en-US" dirty="0">
              <a:cs typeface="Calibri"/>
            </a:endParaRPr>
          </a:p>
          <a:p>
            <a:r>
              <a:rPr lang="en-GB" dirty="0">
                <a:ea typeface="+mn-lt"/>
                <a:cs typeface="+mn-lt"/>
              </a:rPr>
              <a:t>Like Exp 1. does rank datasets, some </a:t>
            </a:r>
            <a:r>
              <a:rPr lang="en-GB" b="1" dirty="0">
                <a:ea typeface="+mn-lt"/>
                <a:cs typeface="+mn-lt"/>
              </a:rPr>
              <a:t>Scoring</a:t>
            </a:r>
            <a:r>
              <a:rPr lang="en-GB" dirty="0">
                <a:ea typeface="+mn-lt"/>
                <a:cs typeface="+mn-lt"/>
              </a:rPr>
              <a:t> can be assigned to individual images/patches</a:t>
            </a: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08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Sampling Algorithm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F2D7817-77FC-4263-9EFD-3CCA72F00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268" y="1403103"/>
            <a:ext cx="4061732" cy="3220673"/>
          </a:xfrm>
        </p:spPr>
      </p:pic>
      <p:pic>
        <p:nvPicPr>
          <p:cNvPr id="7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F05DFFB-685C-4A68-AC91-4EBD79E4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023" y="1403103"/>
            <a:ext cx="3947746" cy="3223489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0E0FB59-890E-4E2E-9AE6-319320D0EA34}"/>
              </a:ext>
            </a:extLst>
          </p:cNvPr>
          <p:cNvSpPr txBox="1">
            <a:spLocks/>
          </p:cNvSpPr>
          <p:nvPr/>
        </p:nvSpPr>
        <p:spPr>
          <a:xfrm>
            <a:off x="632069" y="4578899"/>
            <a:ext cx="7886700" cy="17790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dirty="0">
                <a:cs typeface="Calibri"/>
              </a:rPr>
              <a:t>Observed data distribution of patches is Gaussian</a:t>
            </a:r>
            <a:endParaRPr lang="en-US" dirty="0"/>
          </a:p>
          <a:p>
            <a:pPr algn="just"/>
            <a:r>
              <a:rPr lang="en-GB" sz="2400" dirty="0">
                <a:ea typeface="+mn-lt"/>
                <a:cs typeface="+mn-lt"/>
              </a:rPr>
              <a:t>Less detailed patches are easier to reconstruct using bicubic</a:t>
            </a:r>
          </a:p>
          <a:p>
            <a:pPr lvl="1" algn="just"/>
            <a:r>
              <a:rPr lang="en-GB" sz="2000" dirty="0">
                <a:ea typeface="+mn-lt"/>
                <a:cs typeface="+mn-lt"/>
              </a:rPr>
              <a:t>Results in relatively high PSNR value</a:t>
            </a:r>
          </a:p>
          <a:p>
            <a:pPr lvl="1" algn="just"/>
            <a:r>
              <a:rPr lang="en-GB" sz="2000" dirty="0">
                <a:ea typeface="+mn-lt"/>
                <a:cs typeface="+mn-lt"/>
              </a:rPr>
              <a:t>and vice-versa</a:t>
            </a:r>
            <a:endParaRPr lang="en-GB" sz="2000" dirty="0">
              <a:cs typeface="Calibri"/>
            </a:endParaRPr>
          </a:p>
          <a:p>
            <a:pPr algn="just"/>
            <a:r>
              <a:rPr lang="en-GB" sz="2400" dirty="0">
                <a:cs typeface="Calibri"/>
              </a:rPr>
              <a:t>Thus, low PSNR patches should be preferred over high PSNR ones</a:t>
            </a:r>
          </a:p>
        </p:txBody>
      </p:sp>
    </p:spTree>
    <p:extLst>
      <p:ext uri="{BB962C8B-B14F-4D97-AF65-F5344CB8AC3E}">
        <p14:creationId xmlns:p14="http://schemas.microsoft.com/office/powerpoint/2010/main" val="18187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Algorithm Pseudocode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0AF09EB-B96B-47F8-9E59-2EAF6B1D2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63040"/>
                <a:ext cx="7886700" cy="4986802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Input:</a:t>
                </a:r>
                <a:r>
                  <a:rPr lang="en-IN" sz="1200" dirty="0">
                    <a:latin typeface="Consolas" panose="020B0609020204030204" pitchFamily="49" charset="0"/>
                  </a:rPr>
                  <a:t> K, N be chosen sample size &amp; number of patches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Step 0:</a:t>
                </a:r>
                <a:r>
                  <a:rPr lang="en-IN" sz="1200" dirty="0">
                    <a:latin typeface="Consolas" panose="020B0609020204030204" pitchFamily="49" charset="0"/>
                  </a:rPr>
                  <a:t> Assign each patch, uniform probability</a:t>
                </a:r>
              </a:p>
              <a:p>
                <a:pPr marL="0" indent="0" algn="ctr">
                  <a:buNone/>
                </a:pPr>
                <a:r>
                  <a:rPr lang="en-IN" sz="2000" dirty="0" err="1"/>
                  <a:t>P̄</a:t>
                </a:r>
                <a:r>
                  <a:rPr lang="en-IN" sz="2000" baseline="-25000" dirty="0" err="1"/>
                  <a:t>i</a:t>
                </a:r>
                <a:r>
                  <a:rPr lang="en-IN" sz="2000" dirty="0"/>
                  <a:t> </a:t>
                </a:r>
                <a:r>
                  <a:rPr lang="en-IN" sz="2000" dirty="0">
                    <a:latin typeface="Consolas" panose="020B0609020204030204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IN" sz="20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While (Model not Converges)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1:</a:t>
                </a:r>
                <a:r>
                  <a:rPr lang="en-IN" sz="1200" dirty="0">
                    <a:latin typeface="Consolas" panose="020B0609020204030204" pitchFamily="49" charset="0"/>
                  </a:rPr>
                  <a:t> Sample K patches, proportional to values in P for each patch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2: </a:t>
                </a:r>
                <a:r>
                  <a:rPr lang="en-IN" sz="1200" dirty="0">
                    <a:latin typeface="Consolas" panose="020B0609020204030204" pitchFamily="49" charset="0"/>
                  </a:rPr>
                  <a:t>Train model on above collected sample</a:t>
                </a:r>
                <a:endParaRPr lang="en-IN" sz="1200" b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3:</a:t>
                </a:r>
                <a:r>
                  <a:rPr lang="en-IN" sz="1200" dirty="0">
                    <a:latin typeface="Consolas" panose="020B0609020204030204" pitchFamily="49" charset="0"/>
                  </a:rPr>
                  <a:t> Calculate the PSNR gain over these patches</a:t>
                </a:r>
              </a:p>
              <a:p>
                <a:pPr marL="0" indent="0">
                  <a:buNone/>
                </a:pPr>
                <a:r>
                  <a:rPr lang="en-IN" sz="1200" b="1" dirty="0">
                    <a:latin typeface="Consolas" panose="020B0609020204030204" pitchFamily="49" charset="0"/>
                  </a:rPr>
                  <a:t>	Step 4:</a:t>
                </a:r>
                <a:r>
                  <a:rPr lang="en-IN" sz="1200" dirty="0">
                    <a:latin typeface="Consolas" panose="020B0609020204030204" pitchFamily="49" charset="0"/>
                  </a:rPr>
                  <a:t> </a:t>
                </a:r>
                <a:r>
                  <a:rPr lang="en-IN" sz="2000" dirty="0" err="1">
                    <a:latin typeface="Consolas" panose="020B0609020204030204" pitchFamily="49" charset="0"/>
                  </a:rPr>
                  <a:t>P</a:t>
                </a:r>
                <a:r>
                  <a:rPr lang="en-IN" sz="2000" baseline="-25000" dirty="0" err="1">
                    <a:latin typeface="Consolas" panose="020B0609020204030204" pitchFamily="49" charset="0"/>
                  </a:rPr>
                  <a:t>sample</a:t>
                </a:r>
                <a:r>
                  <a:rPr lang="en-IN" sz="2000" dirty="0">
                    <a:latin typeface="Consolas" panose="020B0609020204030204" pitchFamily="49" charset="0"/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𝑆𝑎𝑚𝑝𝑙𝑒</m:t>
                        </m:r>
                      </m:sub>
                      <m:sup/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IN" sz="20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IN" sz="2000" dirty="0">
                  <a:latin typeface="Consolas" panose="020B0609020204030204" pitchFamily="49" charset="0"/>
                </a:endParaRPr>
              </a:p>
              <a:p>
                <a:pPr marL="0" indent="0" algn="just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	Create Histogram of B bins, using PSNR Gain distribution</a:t>
                </a:r>
              </a:p>
              <a:p>
                <a:pPr marL="0" indent="0" algn="just">
                  <a:buNone/>
                </a:pPr>
                <a:r>
                  <a:rPr lang="en-IN" sz="1200" dirty="0">
                    <a:latin typeface="Consolas" panose="020B0609020204030204" pitchFamily="49" charset="0"/>
                  </a:rPr>
                  <a:t>	Patch </a:t>
                </a:r>
                <a:r>
                  <a:rPr lang="en-IN" sz="1200" b="1" dirty="0" err="1">
                    <a:latin typeface="Consolas" panose="020B0609020204030204" pitchFamily="49" charset="0"/>
                  </a:rPr>
                  <a:t>i</a:t>
                </a:r>
                <a:r>
                  <a:rPr lang="en-IN" sz="1200" dirty="0">
                    <a:latin typeface="Consolas" panose="020B0609020204030204" pitchFamily="49" charset="0"/>
                  </a:rPr>
                  <a:t> is mapped to bin </a:t>
                </a:r>
                <a14:m>
                  <m:oMath xmlns:m="http://schemas.openxmlformats.org/officeDocument/2006/math"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200" dirty="0">
                    <a:latin typeface="Consolas" panose="020B0609020204030204" pitchFamily="49" charset="0"/>
                  </a:rPr>
                  <a:t>; frequency of corresponding bin is</a:t>
                </a:r>
                <a14:m>
                  <m:oMath xmlns:m="http://schemas.openxmlformats.org/officeDocument/2006/math">
                    <m:r>
                      <a:rPr lang="en-IN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12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sz="1200" b="0" dirty="0">
                  <a:latin typeface="Consolas" panose="020B0609020204030204" pitchFamily="49" charset="0"/>
                </a:endParaRPr>
              </a:p>
              <a:p>
                <a:pPr marL="0" indent="0" algn="just">
                  <a:buNone/>
                </a:pPr>
                <a:endParaRPr lang="en-IN" sz="12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400" b="0" i="0" smtClean="0">
                          <a:latin typeface="Cambria Math" panose="02040503050406030204" pitchFamily="18" charset="0"/>
                        </a:rPr>
                        <m:t>val</m:t>
                      </m:r>
                      <m:d>
                        <m:d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IN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4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Agg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400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</m:sub>
                      </m:sSub>
                      <m:r>
                        <a:rPr lang="en-IN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𝑆𝑎𝑚𝑝𝑙𝑒</m:t>
                          </m:r>
                        </m:sub>
                        <m:sup/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sz="14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:endParaRPr lang="en-IN" sz="800" dirty="0">
                  <a:latin typeface="Consolas" panose="020B0609020204030204" pitchFamily="49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𝑆𝑎𝑚𝑝𝑙𝑒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𝑣𝑎𝑙</m:t>
                          </m:r>
                          <m:d>
                            <m:d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I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𝐴𝑔</m:t>
                          </m:r>
                          <m:sSub>
                            <m:sSubPr>
                              <m:ctrlP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𝐴𝑟𝑒𝑎</m:t>
                              </m:r>
                            </m:sub>
                          </m:sSub>
                        </m:den>
                      </m:f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𝑃𝑠𝑎𝑚𝑝𝑙𝑒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GB" sz="1200" dirty="0">
                  <a:latin typeface="Consolas" panose="020B0609020204030204" pitchFamily="49" charset="0"/>
                  <a:cs typeface="Calibri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0AF09EB-B96B-47F8-9E59-2EAF6B1D2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63040"/>
                <a:ext cx="7886700" cy="4986802"/>
              </a:xfrm>
              <a:blipFill>
                <a:blip r:embed="rId3"/>
                <a:stretch>
                  <a:fillRect t="-367" b="-123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40019AD-AA32-430D-BD42-B9CA81731EC2}"/>
              </a:ext>
            </a:extLst>
          </p:cNvPr>
          <p:cNvSpPr txBox="1">
            <a:spLocks/>
          </p:cNvSpPr>
          <p:nvPr/>
        </p:nvSpPr>
        <p:spPr>
          <a:xfrm>
            <a:off x="628649" y="4149969"/>
            <a:ext cx="7886700" cy="199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09C64B-9B22-4554-A064-585D89CF7B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01" y="4631788"/>
            <a:ext cx="2968283" cy="22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8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Convergence Performance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875A610-554C-4F3A-9E98-AC6E6F4B0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777" y="1405441"/>
            <a:ext cx="3933098" cy="3147838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2DAECD6-5910-4F1C-B20A-01C8ED58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67" y="1407318"/>
            <a:ext cx="3919125" cy="3146549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B870B41-3A80-4399-AA93-E712F7E63D0D}"/>
              </a:ext>
            </a:extLst>
          </p:cNvPr>
          <p:cNvSpPr txBox="1">
            <a:spLocks/>
          </p:cNvSpPr>
          <p:nvPr/>
        </p:nvSpPr>
        <p:spPr>
          <a:xfrm>
            <a:off x="605692" y="4640445"/>
            <a:ext cx="7886700" cy="199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dirty="0">
                <a:ea typeface="+mn-lt"/>
                <a:cs typeface="+mn-lt"/>
              </a:rPr>
              <a:t>Our sampling algorithm results in </a:t>
            </a:r>
            <a:r>
              <a:rPr lang="en-GB" sz="2400" b="1" dirty="0">
                <a:ea typeface="+mn-lt"/>
                <a:cs typeface="+mn-lt"/>
              </a:rPr>
              <a:t>faster convergence</a:t>
            </a:r>
            <a:endParaRPr lang="en-GB" sz="2400" dirty="0">
              <a:cs typeface="Calibri"/>
            </a:endParaRPr>
          </a:p>
          <a:p>
            <a:pPr algn="just"/>
            <a:r>
              <a:rPr lang="en-GB" sz="2400" dirty="0">
                <a:cs typeface="Calibri"/>
              </a:rPr>
              <a:t>Using Patch level approach instead of full image allows</a:t>
            </a:r>
          </a:p>
          <a:p>
            <a:pPr lvl="1" algn="just"/>
            <a:r>
              <a:rPr lang="en-GB" sz="2000" dirty="0">
                <a:cs typeface="Calibri"/>
              </a:rPr>
              <a:t>Fine grained control</a:t>
            </a:r>
          </a:p>
          <a:p>
            <a:pPr lvl="1" algn="just"/>
            <a:r>
              <a:rPr lang="en-GB" sz="2000" dirty="0">
                <a:cs typeface="Calibri"/>
              </a:rPr>
              <a:t>No need of extra inference from SRResNet</a:t>
            </a:r>
          </a:p>
        </p:txBody>
      </p:sp>
    </p:spTree>
    <p:extLst>
      <p:ext uri="{BB962C8B-B14F-4D97-AF65-F5344CB8AC3E}">
        <p14:creationId xmlns:p14="http://schemas.microsoft.com/office/powerpoint/2010/main" val="34149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Core Findings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Dataset-Ranking (Inter-Dataset) approach helps obtaining better performance</a:t>
            </a:r>
          </a:p>
          <a:p>
            <a:pPr algn="just"/>
            <a:r>
              <a:rPr lang="en-GB" dirty="0"/>
              <a:t>Data-Sampling (Intra-Dataset) approach further enables faster convergence</a:t>
            </a:r>
          </a:p>
          <a:p>
            <a:pPr algn="just"/>
            <a:r>
              <a:rPr lang="en-GB" dirty="0">
                <a:cs typeface="Calibri"/>
              </a:rPr>
              <a:t>Combining all datasets will saturate in practice</a:t>
            </a:r>
          </a:p>
          <a:p>
            <a:pPr algn="just"/>
            <a:r>
              <a:rPr lang="en-GB" dirty="0">
                <a:cs typeface="Calibri"/>
              </a:rPr>
              <a:t>Techniques like our algorithm can be used to train vision models on extremely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577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SISR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:r>
                  <a:rPr lang="en-IN" dirty="0">
                    <a:cs typeface="Calibri"/>
                  </a:rPr>
                  <a:t>Recover/Construct finer detail from Low-Resolution</a:t>
                </a:r>
              </a:p>
              <a:p>
                <a:pPr algn="just"/>
                <a:r>
                  <a:rPr lang="en-IN" dirty="0">
                    <a:cs typeface="Calibri"/>
                  </a:rPr>
                  <a:t>Obtain a learned LR to HR Image mapping using Convolutional Neural Network based approach</a:t>
                </a:r>
              </a:p>
              <a:p>
                <a:pPr algn="just"/>
                <a:r>
                  <a:rPr lang="en-IN" dirty="0">
                    <a:cs typeface="Calibri"/>
                  </a:rPr>
                  <a:t>Pixel-wise loss minimization between LR &amp; HR images (Mean Square Error).</a:t>
                </a:r>
              </a:p>
              <a:p>
                <a:pPr algn="just"/>
                <a:r>
                  <a:rPr lang="en-IN" dirty="0">
                    <a:cs typeface="Calibri"/>
                  </a:rPr>
                  <a:t>PSNR Metric – Peak Signal To Noise Ratio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𝑃𝑆𝑁𝑅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=10× 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𝑀𝐴𝑋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=20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 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𝑀𝐴𝑋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func>
                  </m:oMath>
                </a14:m>
                <a:r>
                  <a:rPr lang="en-IN" dirty="0">
                    <a:cs typeface="Calibri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𝑀𝐴𝑋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=255 </m:t>
                    </m:r>
                  </m:oMath>
                </a14:m>
                <a:endParaRPr lang="en-IN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  <a:blipFill>
                <a:blip r:embed="rId3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Conclusion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/>
              <a:t>Analysed &amp; Benchmarked various SISR models from the literature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Characterize training datasets for best performance</a:t>
            </a:r>
            <a:br>
              <a:rPr lang="en-GB" dirty="0"/>
            </a:br>
            <a:endParaRPr lang="en-GB" dirty="0"/>
          </a:p>
          <a:p>
            <a:pPr algn="just"/>
            <a:r>
              <a:rPr lang="en-GB" dirty="0"/>
              <a:t>Proposed &amp; empirically verified a data sampling algorithm for faster convergence of the model</a:t>
            </a:r>
          </a:p>
        </p:txBody>
      </p:sp>
    </p:spTree>
    <p:extLst>
      <p:ext uri="{BB962C8B-B14F-4D97-AF65-F5344CB8AC3E}">
        <p14:creationId xmlns:p14="http://schemas.microsoft.com/office/powerpoint/2010/main" val="139480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Future Work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>
                <a:cs typeface="Calibri"/>
              </a:rPr>
              <a:t>Similar </a:t>
            </a:r>
            <a:r>
              <a:rPr lang="en-GB" b="1" dirty="0">
                <a:cs typeface="Calibri"/>
              </a:rPr>
              <a:t>Dataset Ranking</a:t>
            </a:r>
            <a:r>
              <a:rPr lang="en-GB" dirty="0">
                <a:cs typeface="Calibri"/>
              </a:rPr>
              <a:t> &amp; </a:t>
            </a:r>
            <a:r>
              <a:rPr lang="en-GB" b="1" dirty="0">
                <a:cs typeface="Calibri"/>
              </a:rPr>
              <a:t>Data Sampling</a:t>
            </a:r>
            <a:r>
              <a:rPr lang="en-GB" dirty="0">
                <a:cs typeface="Calibri"/>
              </a:rPr>
              <a:t> approach can be used for other low-level vision applications like Compression Artefacts Removal, De-noising.,</a:t>
            </a:r>
          </a:p>
          <a:p>
            <a:pPr algn="just"/>
            <a:r>
              <a:rPr lang="en-GB" dirty="0">
                <a:cs typeface="Calibri"/>
              </a:rPr>
              <a:t>Reduction in training time can be further obtained by other probability initialization unlike uniform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2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References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GB" dirty="0"/>
              <a:t>CLIC Challenge - </a:t>
            </a:r>
            <a:r>
              <a:rPr lang="en-GB" dirty="0">
                <a:hlinkClick r:id="rId2"/>
              </a:rPr>
              <a:t>https://www.compression.cc/challenge/</a:t>
            </a:r>
            <a:endParaRPr lang="en-GB" dirty="0"/>
          </a:p>
          <a:p>
            <a:r>
              <a:rPr lang="en-GB" dirty="0" err="1"/>
              <a:t>Agustsson</a:t>
            </a:r>
            <a:r>
              <a:rPr lang="en-GB" dirty="0"/>
              <a:t>, E., &amp; </a:t>
            </a:r>
            <a:r>
              <a:rPr lang="en-GB" dirty="0" err="1"/>
              <a:t>Timofte</a:t>
            </a:r>
            <a:r>
              <a:rPr lang="en-GB" dirty="0"/>
              <a:t>, R. (2017). NTIRE 2017 challenge on single image super-resolution: Dataset and study. In </a:t>
            </a:r>
            <a:r>
              <a:rPr lang="en-GB" i="1" dirty="0"/>
              <a:t>Proceedings of the IEEE Conference on Computer Vision and Pattern Recognition Workshops</a:t>
            </a:r>
            <a:r>
              <a:rPr lang="en-GB" dirty="0"/>
              <a:t> (pp. 126-135).</a:t>
            </a:r>
          </a:p>
          <a:p>
            <a:r>
              <a:rPr lang="en-IN" dirty="0"/>
              <a:t>Matsui, Yusuke, et al. "Sketch-based manga retrieval using manga109 dataset." </a:t>
            </a:r>
            <a:r>
              <a:rPr lang="en-IN" i="1" dirty="0"/>
              <a:t>Multimedia Tools and Applications</a:t>
            </a:r>
            <a:r>
              <a:rPr lang="en-IN" dirty="0"/>
              <a:t> 76.20 (2017): 21811-21838.</a:t>
            </a:r>
          </a:p>
          <a:p>
            <a:r>
              <a:rPr lang="en-IN" dirty="0"/>
              <a:t>Lai, Wei-Sheng, et al. "Deep </a:t>
            </a:r>
            <a:r>
              <a:rPr lang="en-IN" dirty="0" err="1"/>
              <a:t>laplacian</a:t>
            </a:r>
            <a:r>
              <a:rPr lang="en-IN" dirty="0"/>
              <a:t> pyramid networks for fast and accurate super-resolution." </a:t>
            </a:r>
            <a:r>
              <a:rPr lang="en-IN" i="1" dirty="0"/>
              <a:t>Proceedings of the IEEE conference on computer vision and pattern recognition</a:t>
            </a:r>
            <a:r>
              <a:rPr lang="en-IN" dirty="0"/>
              <a:t>. 2017.</a:t>
            </a:r>
          </a:p>
          <a:p>
            <a:r>
              <a:rPr lang="en-GB" dirty="0"/>
              <a:t>Martin, David, et al. "A database of human segmented natural images and its application to evaluating segmentation algorithms and measuring ecological statistics." Vancouver:: </a:t>
            </a:r>
            <a:r>
              <a:rPr lang="en-GB" dirty="0" err="1"/>
              <a:t>Iccv</a:t>
            </a:r>
            <a:r>
              <a:rPr lang="en-GB" dirty="0"/>
              <a:t>, 2001.</a:t>
            </a:r>
          </a:p>
          <a:p>
            <a:r>
              <a:rPr lang="en-GB" dirty="0" err="1"/>
              <a:t>Blau</a:t>
            </a:r>
            <a:r>
              <a:rPr lang="en-GB" dirty="0"/>
              <a:t>, Yochai, et al. "The 2018 PIRM challenge on perceptual image super-resolution." </a:t>
            </a:r>
            <a:r>
              <a:rPr lang="en-GB" i="1" dirty="0"/>
              <a:t>Proceedings of the European Conference on Computer Vision (ECCV)</a:t>
            </a:r>
            <a:r>
              <a:rPr lang="en-GB" dirty="0"/>
              <a:t>. 2018.</a:t>
            </a:r>
          </a:p>
          <a:p>
            <a:r>
              <a:rPr lang="en-GB" dirty="0"/>
              <a:t>Yang, </a:t>
            </a:r>
            <a:r>
              <a:rPr lang="en-GB" dirty="0" err="1"/>
              <a:t>Wenming</a:t>
            </a:r>
            <a:r>
              <a:rPr lang="en-GB" dirty="0"/>
              <a:t>, et al. "Deep learning for single image super-resolution: A brief review." </a:t>
            </a:r>
            <a:r>
              <a:rPr lang="en-GB" i="1" dirty="0"/>
              <a:t>IEEE Transactions on Multimedia</a:t>
            </a:r>
            <a:r>
              <a:rPr lang="en-GB" dirty="0"/>
              <a:t> (2019).</a:t>
            </a:r>
          </a:p>
          <a:p>
            <a:r>
              <a:rPr lang="en-GB" dirty="0" err="1"/>
              <a:t>Ledig</a:t>
            </a:r>
            <a:r>
              <a:rPr lang="en-GB" dirty="0"/>
              <a:t>, Christian, et al. "Photo-realistic single image super-resolution using a generative adversarial network."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. 2017.</a:t>
            </a:r>
          </a:p>
          <a:p>
            <a:r>
              <a:rPr lang="en-GB" dirty="0"/>
              <a:t>Du, Chen, et al. "Orientation-Aware Deep Neural Network for Real Image Super-Resolution." </a:t>
            </a:r>
            <a:r>
              <a:rPr lang="en-GB" i="1" dirty="0"/>
              <a:t>Proceedings of the IEEE Conference on Computer Vision and Pattern Recognition Workshops</a:t>
            </a:r>
            <a:r>
              <a:rPr lang="en-GB" dirty="0"/>
              <a:t>. 2019.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364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7E820-6630-4DA4-BA71-A47506AE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84AF8D-BF60-497C-BE9F-04D88005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9887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Vision Framework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4DD5667-3980-4BC0-9616-AAC18848584E}"/>
              </a:ext>
            </a:extLst>
          </p:cNvPr>
          <p:cNvSpPr txBox="1">
            <a:spLocks/>
          </p:cNvSpPr>
          <p:nvPr/>
        </p:nvSpPr>
        <p:spPr>
          <a:xfrm>
            <a:off x="628650" y="5233183"/>
            <a:ext cx="7886700" cy="112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3BB5638-CFD2-40AF-A3A6-A9D61D68D0E2}"/>
              </a:ext>
            </a:extLst>
          </p:cNvPr>
          <p:cNvSpPr txBox="1">
            <a:spLocks/>
          </p:cNvSpPr>
          <p:nvPr/>
        </p:nvSpPr>
        <p:spPr>
          <a:xfrm>
            <a:off x="560509" y="1666777"/>
            <a:ext cx="8022981" cy="4530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No common framework to compare vision models</a:t>
            </a:r>
          </a:p>
          <a:p>
            <a:pPr lvl="1" algn="just"/>
            <a:r>
              <a:rPr lang="en-GB" dirty="0"/>
              <a:t>Written in different languages (MATLAB, R, Python, Lua)</a:t>
            </a:r>
          </a:p>
          <a:p>
            <a:pPr algn="just"/>
            <a:r>
              <a:rPr lang="en-GB" dirty="0"/>
              <a:t>So we created a common framework in python</a:t>
            </a:r>
          </a:p>
          <a:p>
            <a:pPr lvl="1" algn="just"/>
            <a:r>
              <a:rPr lang="en-GB" dirty="0"/>
              <a:t>Even higher level abstraction on top of Keras, TensorFlow</a:t>
            </a:r>
          </a:p>
          <a:p>
            <a:pPr lvl="1" algn="just"/>
            <a:r>
              <a:rPr lang="en-GB" dirty="0"/>
              <a:t>Define model as dictionary</a:t>
            </a:r>
          </a:p>
          <a:p>
            <a:pPr lvl="2" algn="just"/>
            <a:r>
              <a:rPr lang="en-GB" dirty="0"/>
              <a:t>Model architecture can be defined over default values</a:t>
            </a:r>
          </a:p>
          <a:p>
            <a:pPr lvl="2" algn="just"/>
            <a:r>
              <a:rPr lang="en-GB" dirty="0"/>
              <a:t>Layers &amp; Functions in literature, not in Keras, are added</a:t>
            </a:r>
          </a:p>
          <a:p>
            <a:pPr algn="just"/>
            <a:r>
              <a:rPr lang="en-GB" dirty="0"/>
              <a:t>Snapshot of two SISR models on next slide</a:t>
            </a:r>
          </a:p>
          <a:p>
            <a:pPr lvl="1" algn="just"/>
            <a:r>
              <a:rPr lang="en-GB" dirty="0"/>
              <a:t>Just 56 lines for VDSR &amp; SRResNet models from literature</a:t>
            </a:r>
          </a:p>
          <a:p>
            <a:pPr lvl="1" algn="just"/>
            <a:r>
              <a:rPr lang="en-GB" dirty="0"/>
              <a:t>All training &amp; testing arguments are via command line</a:t>
            </a:r>
          </a:p>
        </p:txBody>
      </p:sp>
    </p:spTree>
    <p:extLst>
      <p:ext uri="{BB962C8B-B14F-4D97-AF65-F5344CB8AC3E}">
        <p14:creationId xmlns:p14="http://schemas.microsoft.com/office/powerpoint/2010/main" val="116232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Vision Framework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DB49997-B1F3-4FD5-91C8-DFA14FB1F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21670"/>
            <a:ext cx="7755695" cy="4782182"/>
          </a:xfr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4DD5667-3980-4BC0-9616-AAC18848584E}"/>
              </a:ext>
            </a:extLst>
          </p:cNvPr>
          <p:cNvSpPr txBox="1">
            <a:spLocks/>
          </p:cNvSpPr>
          <p:nvPr/>
        </p:nvSpPr>
        <p:spPr>
          <a:xfrm>
            <a:off x="628650" y="5233183"/>
            <a:ext cx="7886700" cy="1123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Char char="‣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5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Patching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ea typeface="+mn-lt"/>
                <a:cs typeface="+mn-lt"/>
              </a:rPr>
              <a:t>HR Image is first Down-sampled and divided into patches for further processing</a:t>
            </a:r>
            <a:endParaRPr lang="en-IN" dirty="0"/>
          </a:p>
          <a:p>
            <a:r>
              <a:rPr lang="en-IN" sz="2400" dirty="0">
                <a:ea typeface="+mn-lt"/>
                <a:cs typeface="+mn-lt"/>
              </a:rPr>
              <a:t>HR Image is first divided into patches of desired size and then Down-sampled for further processing</a:t>
            </a:r>
            <a:endParaRPr lang="en-IN" dirty="0"/>
          </a:p>
          <a:p>
            <a:r>
              <a:rPr lang="en-IN" sz="2400" dirty="0">
                <a:cs typeface="Calibri"/>
              </a:rPr>
              <a:t>First approach is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Applications of SISR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Satellite Imaging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Medical Imaging</a:t>
            </a:r>
          </a:p>
          <a:p>
            <a:r>
              <a:rPr lang="en-IN" dirty="0">
                <a:cs typeface="Calibri"/>
              </a:rPr>
              <a:t>Security Imaging</a:t>
            </a:r>
            <a:br>
              <a:rPr lang="en-IN" dirty="0">
                <a:cs typeface="Calibri"/>
              </a:rPr>
            </a:br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cs typeface="Calibri"/>
              </a:rPr>
              <a:t>Note:</a:t>
            </a:r>
            <a:r>
              <a:rPr lang="en-IN" dirty="0">
                <a:solidFill>
                  <a:schemeClr val="bg1"/>
                </a:solidFill>
                <a:cs typeface="Calibri"/>
              </a:rPr>
              <a:t> No artificial texture generation can be tolerated in these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satellite transparent background">
            <a:extLst>
              <a:ext uri="{FF2B5EF4-FFF2-40B4-BE49-F238E27FC236}">
                <a16:creationId xmlns:a16="http://schemas.microsoft.com/office/drawing/2014/main" id="{4209A8CA-7774-4F32-B794-1955A114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4" y="1733721"/>
            <a:ext cx="3066024" cy="17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5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22A7-3987-46B2-BF1C-55324A9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Classic Interpolation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7A2A19-9E0F-4EB9-85DF-EBA9E789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783" y="1278565"/>
            <a:ext cx="5781821" cy="25446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18EC-6E9F-473E-BEA0-2917DD8E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71EE8-3362-4600-9CC2-BB148770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F3DD1C-B55F-4B42-8600-7DDA232F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9040" y="3810291"/>
            <a:ext cx="2544693" cy="25446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3F23B8C-2898-4BD7-9236-E31409C44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4347" y="3851932"/>
            <a:ext cx="2544693" cy="25446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FEB9C4-A372-48DA-A379-D9F66FD8D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152" y="3851933"/>
            <a:ext cx="2544693" cy="254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EE580-0878-4F6C-8609-CB208E01ADC4}"/>
              </a:ext>
            </a:extLst>
          </p:cNvPr>
          <p:cNvSpPr txBox="1"/>
          <p:nvPr/>
        </p:nvSpPr>
        <p:spPr>
          <a:xfrm>
            <a:off x="3106036" y="6412332"/>
            <a:ext cx="807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Image courtesy : </a:t>
            </a:r>
            <a:r>
              <a:rPr lang="en-IN" sz="1400" dirty="0">
                <a:hlinkClick r:id="rId10"/>
              </a:rPr>
              <a:t>https://en.wikipedia.org/wiki/Bicubic_interpolation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859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Training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DIV2K: 800 images of 2K Resolution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Flickr2K: 2650 2K images</a:t>
            </a:r>
          </a:p>
          <a:p>
            <a:r>
              <a:rPr lang="en-IN" dirty="0">
                <a:ea typeface="+mn-lt"/>
                <a:cs typeface="+mn-lt"/>
              </a:rPr>
              <a:t>Challenge on Learned Image Compression (CLIC):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CLIC-professional: 585 images of 480p to 2K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CLIC-mobile: 1048 images of 320p to 2K</a:t>
            </a:r>
          </a:p>
          <a:p>
            <a:pPr lvl="1"/>
            <a:endParaRPr lang="en-IN" dirty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Testing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PIRM Perceptual Image Super-Resolution Challenge</a:t>
            </a:r>
          </a:p>
          <a:p>
            <a:r>
              <a:rPr lang="en-IN" dirty="0">
                <a:cs typeface="Calibri"/>
              </a:rPr>
              <a:t>BSDS100: 100 images</a:t>
            </a:r>
          </a:p>
          <a:p>
            <a:r>
              <a:rPr lang="en-IN" dirty="0">
                <a:cs typeface="Calibri"/>
              </a:rPr>
              <a:t>Set5 &amp; Set14: common SISR evaluation datasets</a:t>
            </a:r>
          </a:p>
          <a:p>
            <a:r>
              <a:rPr lang="en-IN" dirty="0">
                <a:cs typeface="Calibri"/>
              </a:rPr>
              <a:t>Urban 100: FHD images of Urban scene</a:t>
            </a:r>
          </a:p>
          <a:p>
            <a:r>
              <a:rPr lang="en-IN" dirty="0">
                <a:cs typeface="Calibri"/>
              </a:rPr>
              <a:t>Manga 109: Images of Anime comic covers</a:t>
            </a:r>
            <a:endParaRPr lang="en-IN" dirty="0"/>
          </a:p>
          <a:p>
            <a:r>
              <a:rPr lang="en-IN" dirty="0">
                <a:cs typeface="Calibri"/>
              </a:rPr>
              <a:t>Validation sets of DIV2K, CLIC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>
                <a:cs typeface="Calibri"/>
              </a:rPr>
              <a:t>Datasets are of High-Resolution images</a:t>
            </a:r>
          </a:p>
          <a:p>
            <a:r>
              <a:rPr lang="en-IN" sz="2400" dirty="0">
                <a:cs typeface="Calibri"/>
              </a:rPr>
              <a:t>Obtained Low Resolution via </a:t>
            </a:r>
            <a:r>
              <a:rPr lang="en-IN" sz="2400" b="1" u="sng" dirty="0">
                <a:cs typeface="Calibri"/>
              </a:rPr>
              <a:t>bicubic</a:t>
            </a:r>
            <a:r>
              <a:rPr lang="en-IN" sz="2400" dirty="0">
                <a:cs typeface="Calibri"/>
              </a:rPr>
              <a:t> down-sampling</a:t>
            </a:r>
          </a:p>
          <a:p>
            <a:r>
              <a:rPr lang="en-IN" sz="2400" dirty="0">
                <a:solidFill>
                  <a:srgbClr val="212745"/>
                </a:solidFill>
                <a:ea typeface="+mn-lt"/>
                <a:cs typeface="+mn-lt"/>
              </a:rPr>
              <a:t>Scale Factor: 4</a:t>
            </a:r>
          </a:p>
          <a:p>
            <a:r>
              <a:rPr lang="en" sz="2400" b="1" u="sng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Patches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LR: 32x32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HR: 128x128</a:t>
            </a:r>
          </a:p>
          <a:p>
            <a:r>
              <a:rPr lang="en" dirty="0">
                <a:solidFill>
                  <a:srgbClr val="212745"/>
                </a:solidFill>
                <a:highlight>
                  <a:srgbClr val="FFFFFF"/>
                </a:highlight>
                <a:cs typeface="Calibri"/>
              </a:rPr>
              <a:t>Images of different resolution and formats</a:t>
            </a:r>
            <a:endParaRPr lang="en" dirty="0">
              <a:solidFill>
                <a:srgbClr val="24292E"/>
              </a:solidFill>
              <a:highlight>
                <a:srgbClr val="FFFFFF"/>
              </a:highlight>
              <a:cs typeface="Calibri"/>
            </a:endParaRPr>
          </a:p>
          <a:p>
            <a:pPr marL="0" indent="0">
              <a:buNone/>
            </a:pPr>
            <a:endParaRPr lang="en-IN" sz="2400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Experimental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31473" cy="145214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IN" sz="2400">
                <a:ea typeface="+mn-lt"/>
                <a:cs typeface="+mn-lt"/>
              </a:rPr>
              <a:t>Intel(R) Core(TM) i7-8700K CPU @ 3.70GHz</a:t>
            </a:r>
            <a:endParaRPr lang="en-US"/>
          </a:p>
          <a:p>
            <a:r>
              <a:rPr lang="en-IN" sz="2400">
                <a:ea typeface="+mn-lt"/>
                <a:cs typeface="+mn-lt"/>
              </a:rPr>
              <a:t>16 GB DDR4 2400MHz RAM</a:t>
            </a:r>
          </a:p>
          <a:p>
            <a:r>
              <a:rPr lang="en-IN" sz="2400" dirty="0">
                <a:ea typeface="+mn-lt"/>
                <a:cs typeface="+mn-lt"/>
              </a:rPr>
              <a:t>12 GB NVIDIA 1080Ti GPU</a:t>
            </a:r>
          </a:p>
          <a:p>
            <a:endParaRPr lang="en-IN" dirty="0">
              <a:ea typeface="+mn-lt"/>
              <a:cs typeface="+mn-lt"/>
            </a:endParaRPr>
          </a:p>
          <a:p>
            <a:endParaRPr lang="en-IN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Model Selection (Exp 0.)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11/25/2019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8642"/>
            <a:ext cx="7886699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Type 1: Takes interpolated LR image as input</a:t>
            </a:r>
          </a:p>
          <a:p>
            <a:pPr lvl="1"/>
            <a:r>
              <a:rPr lang="en-GB" dirty="0">
                <a:cs typeface="Calibri"/>
              </a:rPr>
              <a:t>High resource intensive &amp; difficult to converge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Type 2: Takes LR input, works on LR feature space, later find a learned up-sampling</a:t>
            </a:r>
          </a:p>
          <a:p>
            <a:pPr lvl="1"/>
            <a:r>
              <a:rPr lang="en-GB" dirty="0">
                <a:cs typeface="Calibri"/>
              </a:rPr>
              <a:t>Less resource intense &amp; converges easily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SRResNet is best in terms of accuracy &amp; resource usage</a:t>
            </a:r>
          </a:p>
        </p:txBody>
      </p:sp>
    </p:spTree>
    <p:extLst>
      <p:ext uri="{BB962C8B-B14F-4D97-AF65-F5344CB8AC3E}">
        <p14:creationId xmlns:p14="http://schemas.microsoft.com/office/powerpoint/2010/main" val="4738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132E0A8018F4191E4FCB89C47E2BA" ma:contentTypeVersion="7" ma:contentTypeDescription="Create a new document." ma:contentTypeScope="" ma:versionID="e5bd4d1437b61ba0f7c0f326f4967a44">
  <xsd:schema xmlns:xsd="http://www.w3.org/2001/XMLSchema" xmlns:xs="http://www.w3.org/2001/XMLSchema" xmlns:p="http://schemas.microsoft.com/office/2006/metadata/properties" xmlns:ns3="0d72902d-86e0-4361-9586-a8174162b1f2" xmlns:ns4="54a9eef2-ace3-40da-8ad7-09ed8471243a" targetNamespace="http://schemas.microsoft.com/office/2006/metadata/properties" ma:root="true" ma:fieldsID="7935f63b56f76bb69cc57abd2e2bcb2e" ns3:_="" ns4:_="">
    <xsd:import namespace="0d72902d-86e0-4361-9586-a8174162b1f2"/>
    <xsd:import namespace="54a9eef2-ace3-40da-8ad7-09ed847124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902d-86e0-4361-9586-a8174162b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9eef2-ace3-40da-8ad7-09ed84712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4D16C4-CB57-4D7E-831B-D104CE4207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2902d-86e0-4361-9586-a8174162b1f2"/>
    <ds:schemaRef ds:uri="54a9eef2-ace3-40da-8ad7-09ed84712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8EF7D4-07E5-4DC1-AB81-A54060A7A2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CE5910-0A0B-46A0-B64C-C1214C84B8F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IISc-CDS-v2</Template>
  <TotalTime>734</TotalTime>
  <Words>1323</Words>
  <Application>Microsoft Office PowerPoint</Application>
  <PresentationFormat>On-screen Show (4:3)</PresentationFormat>
  <Paragraphs>275</Paragraphs>
  <Slides>26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IISc-SERC-v2</vt:lpstr>
      <vt:lpstr>Single Image Super Resolution (SISR)</vt:lpstr>
      <vt:lpstr>SISR</vt:lpstr>
      <vt:lpstr>Applications of SISR</vt:lpstr>
      <vt:lpstr>Classic Interpolation</vt:lpstr>
      <vt:lpstr>Training Datasets</vt:lpstr>
      <vt:lpstr>Testing Datasets</vt:lpstr>
      <vt:lpstr>Data Preparation</vt:lpstr>
      <vt:lpstr>Experimental Setup</vt:lpstr>
      <vt:lpstr>Model Selection (Exp 0.)</vt:lpstr>
      <vt:lpstr>SRResNet Architecture</vt:lpstr>
      <vt:lpstr>Output images &amp; PSNR values</vt:lpstr>
      <vt:lpstr>Mean PSNR Gain over Bicubic on separate SRResNet instances</vt:lpstr>
      <vt:lpstr>Data-Set Ranking (Exp 1.)</vt:lpstr>
      <vt:lpstr>Data-Set Ranking (Exp 1.)</vt:lpstr>
      <vt:lpstr>Data Sampling (Exp 2.)</vt:lpstr>
      <vt:lpstr>Sampling Algorithm</vt:lpstr>
      <vt:lpstr>Algorithm Pseudocode</vt:lpstr>
      <vt:lpstr>Convergence Performance</vt:lpstr>
      <vt:lpstr>Core Findings</vt:lpstr>
      <vt:lpstr>Conclusion</vt:lpstr>
      <vt:lpstr>Future Work</vt:lpstr>
      <vt:lpstr>References</vt:lpstr>
      <vt:lpstr>Thank You!</vt:lpstr>
      <vt:lpstr>Vision Framework</vt:lpstr>
      <vt:lpstr>Vision Framework</vt:lpstr>
      <vt:lpstr>Patching Approaches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Awadhesh Singh Tanwar</dc:creator>
  <cp:lastModifiedBy>D Awadhesh Singh Tanwar</cp:lastModifiedBy>
  <cp:revision>46</cp:revision>
  <cp:lastPrinted>2019-11-24T10:23:19Z</cp:lastPrinted>
  <dcterms:created xsi:type="dcterms:W3CDTF">2019-11-22T19:25:20Z</dcterms:created>
  <dcterms:modified xsi:type="dcterms:W3CDTF">2019-11-25T19:51:26Z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0x0101000DE132E0A8018F4191E4FCB89C47E2BA</vt:lpwstr>
  </property>
</Properties>
</file>